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6" r:id="rId9"/>
    <p:sldId id="268" r:id="rId10"/>
    <p:sldId id="270" r:id="rId11"/>
    <p:sldId id="271" r:id="rId12"/>
    <p:sldId id="272" r:id="rId13"/>
    <p:sldId id="274" r:id="rId14"/>
    <p:sldId id="288" r:id="rId15"/>
    <p:sldId id="289" r:id="rId16"/>
    <p:sldId id="290" r:id="rId17"/>
    <p:sldId id="292" r:id="rId18"/>
    <p:sldId id="298" r:id="rId19"/>
    <p:sldId id="299" r:id="rId20"/>
    <p:sldId id="300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2" r:id="rId31"/>
    <p:sldId id="343" r:id="rId32"/>
    <p:sldId id="344" r:id="rId33"/>
    <p:sldId id="345" r:id="rId34"/>
    <p:sldId id="346" r:id="rId35"/>
    <p:sldId id="348" r:id="rId36"/>
    <p:sldId id="350" r:id="rId37"/>
    <p:sldId id="351" r:id="rId38"/>
    <p:sldId id="352" r:id="rId39"/>
    <p:sldId id="353" r:id="rId40"/>
    <p:sldId id="354" r:id="rId41"/>
    <p:sldId id="356" r:id="rId42"/>
    <p:sldId id="358" r:id="rId43"/>
    <p:sldId id="359" r:id="rId44"/>
    <p:sldId id="360" r:id="rId45"/>
    <p:sldId id="361" r:id="rId46"/>
    <p:sldId id="362" r:id="rId47"/>
    <p:sldId id="363" r:id="rId48"/>
    <p:sldId id="364" r:id="rId49"/>
    <p:sldId id="365" r:id="rId50"/>
    <p:sldId id="366" r:id="rId51"/>
    <p:sldId id="367" r:id="rId52"/>
    <p:sldId id="370" r:id="rId53"/>
    <p:sldId id="371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665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8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96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9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8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858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28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73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15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476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75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934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6BEC6-9347-4855-9617-ED6096D71119}" type="datetimeFigureOut">
              <a:rPr lang="en-US" smtClean="0"/>
              <a:t>1/13/2016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841CB-CF62-41C3-9551-EBE949D56A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40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Bradley Hand ITC"/>
              </a:rPr>
              <a:t>-</a:t>
            </a:r>
            <a:r>
              <a:rPr lang="en-US" b="0" i="0" u="none" strike="noStrike" baseline="0" smtClean="0">
                <a:latin typeface="Comic Sans MS"/>
              </a:rPr>
              <a:t>Er and -ir verbs</a:t>
            </a:r>
            <a:endParaRPr lang="en-US" b="0" i="0" u="none" strike="noStrike" baseline="0" smtClean="0">
              <a:latin typeface="Bradley Hand ITC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3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/>
              </a:rPr>
              <a:t>Conjugations</a:t>
            </a:r>
            <a:r>
              <a:rPr lang="en-US" b="0" i="0" u="none" strike="noStrike" baseline="0" smtClean="0">
                <a:latin typeface="Times New Roman"/>
              </a:rPr>
              <a:t>: the forms of the verb after you conjugate it.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5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Ex: to swim: I swim; you swim; he she or it swims; we swim; they swim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114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ES" b="0" i="0" u="none" strike="noStrike" baseline="0" smtClean="0">
                <a:latin typeface="Times New Roman"/>
              </a:rPr>
              <a:t>Nadar: yo nado, tú nadas, él/ella/ Ud. Nada, nosotros nadamos, ellos/as/ Uds nadan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4788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46038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dirty="0" smtClean="0">
                <a:latin typeface="Times New Roman"/>
              </a:rPr>
              <a:t>Subject pronouns:</a:t>
            </a:r>
            <a:r>
              <a:rPr lang="en-US" b="0" i="0" u="none" strike="noStrike" baseline="0" dirty="0" smtClean="0">
                <a:latin typeface="Times New Roman"/>
              </a:rPr>
              <a:t> a word that replaces the proper names of nouns. </a:t>
            </a:r>
            <a:r>
              <a:rPr lang="en-US" b="0" i="0" u="none" strike="noStrike" baseline="0" dirty="0" smtClean="0">
                <a:latin typeface="Times New Roman"/>
              </a:rPr>
              <a:t/>
            </a:r>
            <a:br>
              <a:rPr lang="en-US" b="0" i="0" u="none" strike="noStrike" baseline="0" dirty="0" smtClean="0">
                <a:latin typeface="Times New Roman"/>
              </a:rPr>
            </a:br>
            <a:endParaRPr lang="en-US" b="0" i="0" u="none" strike="noStrike" baseline="0" dirty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In English:  I, you, he, she, it , we, they</a:t>
            </a:r>
          </a:p>
          <a:p>
            <a:r>
              <a:rPr lang="en-US" dirty="0" smtClean="0"/>
              <a:t>In Spanish:  </a:t>
            </a:r>
            <a:r>
              <a:rPr lang="en-US" dirty="0" err="1" smtClean="0"/>
              <a:t>yo</a:t>
            </a:r>
            <a:r>
              <a:rPr lang="en-US" dirty="0" smtClean="0"/>
              <a:t>, 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, </a:t>
            </a:r>
            <a:r>
              <a:rPr lang="en-US" dirty="0" err="1" smtClean="0"/>
              <a:t>ud</a:t>
            </a:r>
            <a:r>
              <a:rPr lang="en-US" dirty="0" smtClean="0"/>
              <a:t>., </a:t>
            </a:r>
            <a:r>
              <a:rPr lang="en-US" dirty="0" err="1" smtClean="0"/>
              <a:t>nosotros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, </a:t>
            </a:r>
            <a:r>
              <a:rPr lang="en-US" dirty="0" err="1" smtClean="0"/>
              <a:t>uds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845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To conjugate a verb in Spanish you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820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“Chop suey” – take of the ending, -ar, -er, -ir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R="0" lvl="0" rtl="0"/>
            <a:r>
              <a:rPr lang="en-US" b="0" i="0" u="none" strike="noStrike" baseline="0" smtClean="0">
                <a:latin typeface="Times New Roman"/>
              </a:rPr>
              <a:t>you are left with the </a:t>
            </a:r>
            <a:r>
              <a:rPr lang="en-US" b="1" i="0" u="none" strike="noStrike" baseline="0" smtClean="0">
                <a:latin typeface="Times New Roman"/>
              </a:rPr>
              <a:t>stem</a:t>
            </a:r>
            <a:r>
              <a:rPr lang="en-US" b="0" i="0" u="none" strike="noStrike" baseline="0" smtClean="0">
                <a:latin typeface="Times New Roman"/>
              </a:rPr>
              <a:t> of the verb </a:t>
            </a:r>
          </a:p>
          <a:p>
            <a:pPr marR="0" lvl="1" rtl="0"/>
            <a:r>
              <a:rPr lang="pt-BR" b="0" i="0" u="none" strike="noStrike" baseline="0" smtClean="0">
                <a:latin typeface="Times New Roman"/>
              </a:rPr>
              <a:t>nadar – ar  =  </a:t>
            </a:r>
            <a:r>
              <a:rPr lang="pt-BR" b="1" i="0" u="none" strike="noStrike" baseline="0" smtClean="0">
                <a:latin typeface="Times New Roman"/>
              </a:rPr>
              <a:t>nad</a:t>
            </a:r>
            <a:r>
              <a:rPr lang="pt-BR" b="0" i="0" u="none" strike="noStrike" baseline="0" smtClean="0">
                <a:latin typeface="Times New Roman"/>
              </a:rPr>
              <a:t> (the stem) </a:t>
            </a:r>
          </a:p>
        </p:txBody>
      </p:sp>
    </p:spTree>
    <p:extLst>
      <p:ext uri="{BB962C8B-B14F-4D97-AF65-F5344CB8AC3E}">
        <p14:creationId xmlns:p14="http://schemas.microsoft.com/office/powerpoint/2010/main" val="42654567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“schmoosh” – and on the appropriate ending to match the subject.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443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-ar endings	-er endings	-ir endings	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71999"/>
          </a:xfrm>
        </p:spPr>
        <p:txBody>
          <a:bodyPr>
            <a:normAutofit/>
          </a:bodyPr>
          <a:lstStyle/>
          <a:p>
            <a:r>
              <a:rPr lang="en-US" dirty="0" smtClean="0"/>
              <a:t>O				o			o</a:t>
            </a:r>
          </a:p>
          <a:p>
            <a:r>
              <a:rPr lang="en-US" dirty="0" smtClean="0"/>
              <a:t>As				</a:t>
            </a:r>
            <a:r>
              <a:rPr lang="en-US" dirty="0" err="1" smtClean="0"/>
              <a:t>es</a:t>
            </a:r>
            <a:r>
              <a:rPr lang="en-US" dirty="0" smtClean="0"/>
              <a:t>			</a:t>
            </a:r>
            <a:r>
              <a:rPr lang="en-US" dirty="0" err="1" smtClean="0"/>
              <a:t>es</a:t>
            </a:r>
            <a:endParaRPr lang="en-US" dirty="0" smtClean="0"/>
          </a:p>
          <a:p>
            <a:r>
              <a:rPr lang="en-US" dirty="0" smtClean="0"/>
              <a:t>A				e			e</a:t>
            </a:r>
          </a:p>
          <a:p>
            <a:r>
              <a:rPr lang="en-US" dirty="0" smtClean="0"/>
              <a:t>Amos			</a:t>
            </a:r>
            <a:r>
              <a:rPr lang="en-US" dirty="0" err="1" smtClean="0"/>
              <a:t>emos</a:t>
            </a:r>
            <a:r>
              <a:rPr lang="en-US" dirty="0" smtClean="0"/>
              <a:t>			</a:t>
            </a:r>
            <a:r>
              <a:rPr lang="en-US" dirty="0" err="1" smtClean="0"/>
              <a:t>imos</a:t>
            </a:r>
            <a:endParaRPr lang="en-US" dirty="0" smtClean="0"/>
          </a:p>
          <a:p>
            <a:r>
              <a:rPr lang="en-US" dirty="0" smtClean="0"/>
              <a:t>An				</a:t>
            </a:r>
            <a:r>
              <a:rPr lang="en-US" dirty="0" err="1" smtClean="0"/>
              <a:t>en</a:t>
            </a:r>
            <a:r>
              <a:rPr lang="en-US" dirty="0" smtClean="0"/>
              <a:t>			</a:t>
            </a:r>
            <a:r>
              <a:rPr lang="en-US" dirty="0" err="1" smtClean="0"/>
              <a:t>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4871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Er and ir verbs have the same endings except for the </a:t>
            </a:r>
            <a:r>
              <a:rPr lang="en-US" b="1" i="0" u="none" strike="noStrike" baseline="0" smtClean="0">
                <a:latin typeface="Times New Roman"/>
              </a:rPr>
              <a:t>nosotros</a:t>
            </a:r>
            <a:r>
              <a:rPr lang="en-US" b="0" i="0" u="none" strike="noStrike" baseline="0" smtClean="0">
                <a:latin typeface="Times New Roman"/>
              </a:rPr>
              <a:t> form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999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Let’s practice conjugating –er, and –ir verbs!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2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Let’s review some terms!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204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Comer</a:t>
            </a:r>
          </a:p>
          <a:p>
            <a:r>
              <a:rPr lang="en-US" dirty="0" err="1" smtClean="0"/>
              <a:t>Beber</a:t>
            </a:r>
            <a:endParaRPr lang="en-US" dirty="0" smtClean="0"/>
          </a:p>
          <a:p>
            <a:r>
              <a:rPr lang="en-US" dirty="0" err="1" smtClean="0"/>
              <a:t>Escribir</a:t>
            </a:r>
            <a:endParaRPr lang="en-US" dirty="0" smtClean="0"/>
          </a:p>
          <a:p>
            <a:r>
              <a:rPr lang="en-US" dirty="0" err="1" smtClean="0"/>
              <a:t>Recibir</a:t>
            </a:r>
            <a:endParaRPr lang="en-US" dirty="0" smtClean="0"/>
          </a:p>
          <a:p>
            <a:r>
              <a:rPr lang="en-US" dirty="0" err="1" smtClean="0"/>
              <a:t>Vivir</a:t>
            </a:r>
            <a:endParaRPr lang="en-US" dirty="0" smtClean="0"/>
          </a:p>
          <a:p>
            <a:r>
              <a:rPr lang="en-US" dirty="0" err="1" smtClean="0"/>
              <a:t>Aprender</a:t>
            </a:r>
            <a:endParaRPr lang="en-US" dirty="0" smtClean="0"/>
          </a:p>
          <a:p>
            <a:r>
              <a:rPr lang="en-US" dirty="0" err="1" smtClean="0"/>
              <a:t>comprender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94646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Fill in the blank with the correct form of the verb in parentheses.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4992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ES" b="0" i="0" u="none" strike="noStrike" baseline="0" smtClean="0">
                <a:latin typeface="Times New Roman"/>
              </a:rPr>
              <a:t>Para el desayuno, yo ______________ los blancos y el pan tostado. (comer)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619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¿Qué ______________ tú para el desayuno? (beber)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715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En el café los clientes __________ el mesero. (ver)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098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 Mi amigo y yo ______________ el menú. (leer)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528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El mesero __________________ la cuenta (escribir)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4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Las personas en los supermercados _________________ productos congelados (venden)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371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latin typeface="Times New Roman"/>
              </a:rPr>
              <a:t>¿Dónde __________________ tú? (vivir)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991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Complete each sentence below with the correct form of the verb beber.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63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/>
              </a:rPr>
              <a:t>Verb</a:t>
            </a:r>
            <a:r>
              <a:rPr lang="en-US" b="0" i="0" u="none" strike="noStrike" baseline="0" smtClean="0">
                <a:latin typeface="Times New Roman"/>
              </a:rPr>
              <a:t>: a part of speech indicating 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459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La señora ____________________ café con leche.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2858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Las muchachas ____________________ una limonada.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627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Nosotros ____________________ limonada.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229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Tú ____________________ leche.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1792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Yo ____________________ té helado.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086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Complete each sentence below with the correct form of the verb escribir.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2292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Yo ____________________ muchas cartas.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515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La profesora ____________________ el examen.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3554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Los alumnos ____________________ con lápiz.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14019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Mariana y yo ____________________ con bolígrafo.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41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679" y="316390"/>
            <a:ext cx="8213563" cy="2480795"/>
          </a:xfrm>
        </p:spPr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dirty="0" smtClean="0">
                <a:latin typeface="Times New Roman"/>
              </a:rPr>
              <a:t>Infinitive</a:t>
            </a:r>
            <a:r>
              <a:rPr lang="en-US" b="0" i="0" u="none" strike="noStrike" baseline="0" dirty="0" smtClean="0">
                <a:latin typeface="Times New Roman"/>
              </a:rPr>
              <a:t>: an unchanged verb. In English it usually includes the word “to” – to be, to swim, to eat, to live, etc. In Spanish all infinitives end in either -</a:t>
            </a:r>
            <a:r>
              <a:rPr lang="en-US" b="0" i="0" u="none" strike="noStrike" baseline="0" dirty="0" err="1" smtClean="0">
                <a:latin typeface="Times New Roman"/>
              </a:rPr>
              <a:t>ar</a:t>
            </a:r>
            <a:r>
              <a:rPr lang="en-US" b="0" i="0" u="none" strike="noStrike" baseline="0" dirty="0" smtClean="0">
                <a:latin typeface="Times New Roman"/>
              </a:rPr>
              <a:t>, -</a:t>
            </a:r>
            <a:r>
              <a:rPr lang="en-US" b="0" i="0" u="none" strike="noStrike" baseline="0" dirty="0" err="1" smtClean="0">
                <a:latin typeface="Times New Roman"/>
              </a:rPr>
              <a:t>er</a:t>
            </a:r>
            <a:r>
              <a:rPr lang="en-US" b="0" i="0" u="none" strike="noStrike" baseline="0" dirty="0" smtClean="0">
                <a:latin typeface="Times New Roman"/>
              </a:rPr>
              <a:t>-, </a:t>
            </a:r>
            <a:r>
              <a:rPr lang="en-US" b="0" i="0" u="none" strike="noStrike" baseline="0" dirty="0" err="1" smtClean="0">
                <a:latin typeface="Times New Roman"/>
              </a:rPr>
              <a:t>ir.</a:t>
            </a:r>
            <a:r>
              <a:rPr lang="en-US" b="0" i="0" u="none" strike="noStrike" baseline="0" dirty="0" smtClean="0">
                <a:latin typeface="Times New Roman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3689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Tú ____________________ una carta larga.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7531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solidFill>
                  <a:srgbClr val="000000"/>
                </a:solidFill>
                <a:latin typeface="Times New Roman"/>
              </a:rPr>
              <a:t>Complete each sentence below with the correct form of the most logical verb in parentheses.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59356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Los amigos ____________________ (aprender/comer) en la cafetería de la escuela.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6307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Yo ____________________ (recibir/ver) a mi amigo Juan en la sala de clase.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44198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Catalina y yo ____________________ (beber/leer) té helado en el café.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487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¿____________________ Uds. (leer/comprender) cuando el profesor habla?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13627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El alumno ____________________ (comprender/escribir) en el cuaderno.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50685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Nosotros ____________________ (vivir/ver) en México.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907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¿____________________ tú (aprender/recibir) notas buenas en la clase de matemáticas?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6299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¿Qué ____________________ Ud.?  Una novela de Isabel Allende. (escribir/leer)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31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Ex:   to swim = nad</a:t>
            </a:r>
            <a:r>
              <a:rPr lang="en-US" b="1" i="0" u="none" strike="noStrike" baseline="0" smtClean="0">
                <a:latin typeface="Times New Roman"/>
              </a:rPr>
              <a:t>ar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14502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La familia López ____________________ (beber/vivir) en un apartamento grande.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891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0"/>
            <a:r>
              <a:rPr lang="es-ES" b="0" i="0" u="none" strike="noStrike" baseline="0" smtClean="0">
                <a:solidFill>
                  <a:srgbClr val="000000"/>
                </a:solidFill>
                <a:latin typeface="Times New Roman"/>
              </a:rPr>
              <a:t>Las alumnas argentinas ____________________ (aprender/comer) el inglés.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1822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***These notes are the original creation of Srta. Colbert of Roxana, IL.***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51142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endParaRPr lang="es-E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90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1" i="0" u="none" strike="noStrike" baseline="0" smtClean="0">
                <a:latin typeface="Times New Roman"/>
              </a:rPr>
              <a:t>     </a:t>
            </a:r>
            <a:r>
              <a:rPr lang="en-US" b="0" i="0" u="none" strike="noStrike" baseline="0" smtClean="0">
                <a:latin typeface="Times New Roman"/>
              </a:rPr>
              <a:t>to eat     = com</a:t>
            </a:r>
            <a:r>
              <a:rPr lang="en-US" b="1" i="0" u="none" strike="noStrike" baseline="0" smtClean="0">
                <a:latin typeface="Times New Roman"/>
              </a:rPr>
              <a:t>er</a:t>
            </a:r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55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US" b="0" i="0" u="none" strike="noStrike" baseline="0" smtClean="0">
                <a:latin typeface="Times New Roman"/>
              </a:rPr>
              <a:t>     to live   = viv</a:t>
            </a:r>
            <a:r>
              <a:rPr lang="en-US" b="1" i="0" u="none" strike="noStrike" baseline="0" smtClean="0">
                <a:latin typeface="Times New Roman"/>
              </a:rPr>
              <a:t>ir</a:t>
            </a:r>
            <a:endParaRPr lang="en-US" b="0" i="0" u="none" strike="noStrike" baseline="0" smtClean="0">
              <a:latin typeface="Times New Roman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517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/>
              </a:rPr>
              <a:t>Conjugate</a:t>
            </a:r>
            <a:r>
              <a:rPr lang="en-US" b="0" i="0" u="none" strike="noStrike" baseline="0" smtClean="0">
                <a:latin typeface="Times New Roman"/>
              </a:rPr>
              <a:t>: To change the verb from the infinitive to a form that matches the subject.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05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R="0" rtl="0"/>
            <a:r>
              <a:rPr lang="en-US" b="1" i="0" u="none" strike="noStrike" baseline="0" smtClean="0">
                <a:latin typeface="Times New Roman"/>
              </a:rPr>
              <a:t>Subject</a:t>
            </a:r>
            <a:r>
              <a:rPr lang="en-US" b="0" i="0" u="none" strike="noStrike" baseline="0" smtClean="0">
                <a:latin typeface="Times New Roman"/>
              </a:rPr>
              <a:t>: The person or thing doing the 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5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629</Words>
  <Application>Microsoft Office PowerPoint</Application>
  <PresentationFormat>On-screen Show (4:3)</PresentationFormat>
  <Paragraphs>67</Paragraphs>
  <Slides>53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-Er and -ir verbs</vt:lpstr>
      <vt:lpstr>Let’s review some terms!</vt:lpstr>
      <vt:lpstr>Verb: a part of speech indicating action</vt:lpstr>
      <vt:lpstr>Infinitive: an unchanged verb. In English it usually includes the word “to” – to be, to swim, to eat, to live, etc. In Spanish all infinitives end in either -ar, -er-, ir. </vt:lpstr>
      <vt:lpstr>Ex:   to swim = nadar</vt:lpstr>
      <vt:lpstr>     to eat     = comer</vt:lpstr>
      <vt:lpstr>     to live   = vivir</vt:lpstr>
      <vt:lpstr>Conjugate: To change the verb from the infinitive to a form that matches the subject.</vt:lpstr>
      <vt:lpstr>Subject: The person or thing doing the action</vt:lpstr>
      <vt:lpstr>Conjugations: the forms of the verb after you conjugate it. </vt:lpstr>
      <vt:lpstr>Ex: to swim: I swim; you swim; he she or it swims; we swim; they swim</vt:lpstr>
      <vt:lpstr>Nadar: yo nado, tú nadas, él/ella/ Ud. Nada, nosotros nadamos, ellos/as/ Uds nadan</vt:lpstr>
      <vt:lpstr>Subject pronouns: a word that replaces the proper names of nouns.  </vt:lpstr>
      <vt:lpstr>To conjugate a verb in Spanish you</vt:lpstr>
      <vt:lpstr>“Chop suey” – take of the ending, -ar, -er, -ir</vt:lpstr>
      <vt:lpstr>“schmoosh” – and on the appropriate ending to match the subject. </vt:lpstr>
      <vt:lpstr>-ar endings -er endings -ir endings </vt:lpstr>
      <vt:lpstr>Er and ir verbs have the same endings except for the nosotros form</vt:lpstr>
      <vt:lpstr>Let’s practice conjugating –er, and –ir verbs!</vt:lpstr>
      <vt:lpstr>PowerPoint Presentation</vt:lpstr>
      <vt:lpstr>Fill in the blank with the correct form of the verb in parentheses. </vt:lpstr>
      <vt:lpstr>Para el desayuno, yo ______________ los blancos y el pan tostado. (comer)</vt:lpstr>
      <vt:lpstr>¿Qué ______________ tú para el desayuno? (beber)</vt:lpstr>
      <vt:lpstr>En el café los clientes __________ el mesero. (ver)</vt:lpstr>
      <vt:lpstr> Mi amigo y yo ______________ el menú. (leer)</vt:lpstr>
      <vt:lpstr>El mesero __________________ la cuenta (escribir)</vt:lpstr>
      <vt:lpstr>Las personas en los supermercados _________________ productos congelados (venden)</vt:lpstr>
      <vt:lpstr>¿Dónde __________________ tú? (vivir)</vt:lpstr>
      <vt:lpstr>Complete each sentence below with the correct form of the verb beber.</vt:lpstr>
      <vt:lpstr>La señora ____________________ café con leche.</vt:lpstr>
      <vt:lpstr>Las muchachas ____________________ una limonada.</vt:lpstr>
      <vt:lpstr>Nosotros ____________________ limonada.</vt:lpstr>
      <vt:lpstr>Tú ____________________ leche.</vt:lpstr>
      <vt:lpstr>Yo ____________________ té helado.</vt:lpstr>
      <vt:lpstr>Complete each sentence below with the correct form of the verb escribir.</vt:lpstr>
      <vt:lpstr>Yo ____________________ muchas cartas.</vt:lpstr>
      <vt:lpstr>La profesora ____________________ el examen.</vt:lpstr>
      <vt:lpstr>Los alumnos ____________________ con lápiz.</vt:lpstr>
      <vt:lpstr>Mariana y yo ____________________ con bolígrafo.</vt:lpstr>
      <vt:lpstr>Tú ____________________ una carta larga.</vt:lpstr>
      <vt:lpstr>Complete each sentence below with the correct form of the most logical verb in parentheses.</vt:lpstr>
      <vt:lpstr>Los amigos ____________________ (aprender/comer) en la cafetería de la escuela.</vt:lpstr>
      <vt:lpstr>Yo ____________________ (recibir/ver) a mi amigo Juan en la sala de clase.</vt:lpstr>
      <vt:lpstr>Catalina y yo ____________________ (beber/leer) té helado en el café.</vt:lpstr>
      <vt:lpstr>¿____________________ Uds. (leer/comprender) cuando el profesor habla?</vt:lpstr>
      <vt:lpstr>El alumno ____________________ (comprender/escribir) en el cuaderno.</vt:lpstr>
      <vt:lpstr>Nosotros ____________________ (vivir/ver) en México.</vt:lpstr>
      <vt:lpstr>¿____________________ tú (aprender/recibir) notas buenas en la clase de matemáticas?</vt:lpstr>
      <vt:lpstr>¿Qué ____________________ Ud.?  Una novela de Isabel Allende. (escribir/leer)</vt:lpstr>
      <vt:lpstr>La familia López ____________________ (beber/vivir) en un apartamento grande.</vt:lpstr>
      <vt:lpstr>Las alumnas argentinas ____________________ (aprender/comer) el inglés.</vt:lpstr>
      <vt:lpstr>***These notes are the original creation of Srta. Colbert of Roxana, IL.***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-Er and -ir verbs</dc:title>
  <dc:creator>Mrs. Beck</dc:creator>
  <cp:lastModifiedBy>Mrs. Beck</cp:lastModifiedBy>
  <cp:revision>3</cp:revision>
  <dcterms:created xsi:type="dcterms:W3CDTF">2016-01-13T15:31:02Z</dcterms:created>
  <dcterms:modified xsi:type="dcterms:W3CDTF">2016-01-13T15:52:52Z</dcterms:modified>
</cp:coreProperties>
</file>