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FE4A66-5005-4AC6-84EC-34F2372E79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F381BC-A42E-461C-86C7-AE4401C728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Preterite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 Ir and 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 (to go) and Ser (to be) share the same conjugations in the preterite tense.</a:t>
            </a:r>
          </a:p>
          <a:p>
            <a:r>
              <a:rPr lang="en-US" dirty="0" smtClean="0"/>
              <a:t>What is the preterite tense?</a:t>
            </a:r>
          </a:p>
          <a:p>
            <a:pPr lvl="1"/>
            <a:r>
              <a:rPr lang="en-US" dirty="0" smtClean="0"/>
              <a:t>A form of past tense</a:t>
            </a:r>
          </a:p>
          <a:p>
            <a:r>
              <a:rPr lang="en-US" dirty="0" smtClean="0"/>
              <a:t>How are ir and ser conjugated in the preterite tense?</a:t>
            </a:r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and Ser in the Preterite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5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501981"/>
              </p:ext>
            </p:extLst>
          </p:nvPr>
        </p:nvGraphicFramePr>
        <p:xfrm>
          <a:off x="457200" y="1481138"/>
          <a:ext cx="8229600" cy="286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54087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Fui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Fuimos</a:t>
                      </a:r>
                      <a:endParaRPr lang="en-US" sz="4000" dirty="0"/>
                    </a:p>
                  </a:txBody>
                  <a:tcPr/>
                </a:tc>
              </a:tr>
              <a:tr h="954087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Fuiste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  <a:tr h="954087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Fue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Fueron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and Ser in the Preterite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800600"/>
            <a:ext cx="7907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 they sound like in English?  </a:t>
            </a:r>
          </a:p>
          <a:p>
            <a:r>
              <a:rPr lang="en-US" dirty="0" smtClean="0"/>
              <a:t>For example, </a:t>
            </a:r>
            <a:r>
              <a:rPr lang="en-US" i="1" dirty="0" err="1" smtClean="0"/>
              <a:t>fui</a:t>
            </a:r>
            <a:r>
              <a:rPr lang="en-US" dirty="0" smtClean="0"/>
              <a:t> could come from </a:t>
            </a:r>
            <a:r>
              <a:rPr lang="en-US" i="1" dirty="0" smtClean="0"/>
              <a:t>ir</a:t>
            </a:r>
            <a:r>
              <a:rPr lang="en-US" dirty="0" smtClean="0"/>
              <a:t> and mean I went OR come from </a:t>
            </a:r>
          </a:p>
          <a:p>
            <a:r>
              <a:rPr lang="en-US" i="1" dirty="0"/>
              <a:t>s</a:t>
            </a:r>
            <a:r>
              <a:rPr lang="en-US" i="1" dirty="0" smtClean="0"/>
              <a:t>er</a:t>
            </a:r>
            <a:r>
              <a:rPr lang="en-US" dirty="0" smtClean="0"/>
              <a:t> and mean I was.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3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i="1" dirty="0" err="1" smtClean="0"/>
              <a:t>Tu</a:t>
            </a:r>
            <a:r>
              <a:rPr lang="en-US" i="1" dirty="0" smtClean="0"/>
              <a:t> </a:t>
            </a:r>
            <a:r>
              <a:rPr lang="en-US" i="1" dirty="0" err="1" smtClean="0"/>
              <a:t>abuela</a:t>
            </a:r>
            <a:r>
              <a:rPr lang="en-US" i="1" dirty="0" smtClean="0"/>
              <a:t>  </a:t>
            </a:r>
            <a:r>
              <a:rPr lang="en-US" dirty="0" smtClean="0"/>
              <a:t>just won the </a:t>
            </a:r>
            <a:r>
              <a:rPr lang="en-US" i="1" dirty="0" err="1" smtClean="0"/>
              <a:t>loteria</a:t>
            </a:r>
            <a:r>
              <a:rPr lang="en-US" dirty="0" smtClean="0"/>
              <a:t> and gave you a gift certificate to the movie theater good for free movies for life!  Therefore, you have been going to a movie every day!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Your poor friends (</a:t>
            </a:r>
            <a:r>
              <a:rPr lang="en-US" dirty="0" err="1" smtClean="0"/>
              <a:t>pobrecitos</a:t>
            </a:r>
            <a:r>
              <a:rPr lang="en-US" dirty="0" smtClean="0"/>
              <a:t>) weren’t so lucky and want to hear about the movies you attended and who acted in them so that they can choose their next movie wisely.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¡</a:t>
            </a:r>
            <a:r>
              <a:rPr lang="en-US" sz="7200" dirty="0" err="1" smtClean="0"/>
              <a:t>Fantástico</a:t>
            </a:r>
            <a:r>
              <a:rPr lang="en-US" sz="7200" dirty="0" smtClean="0"/>
              <a:t>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255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</a:t>
            </a:r>
            <a:r>
              <a:rPr lang="en-US" dirty="0" smtClean="0"/>
              <a:t>, </a:t>
            </a:r>
            <a:r>
              <a:rPr lang="en-US" dirty="0" smtClean="0"/>
              <a:t>you wrote down which movies you attended all last week and who acted in them.</a:t>
            </a:r>
          </a:p>
          <a:p>
            <a:pPr lvl="1"/>
            <a:r>
              <a:rPr lang="en-US" dirty="0" smtClean="0"/>
              <a:t>For example, “El </a:t>
            </a:r>
            <a:r>
              <a:rPr lang="en-US" dirty="0" err="1" smtClean="0"/>
              <a:t>lunes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fui</a:t>
            </a:r>
            <a:r>
              <a:rPr lang="en-US" dirty="0" smtClean="0"/>
              <a:t> a </a:t>
            </a:r>
            <a:r>
              <a:rPr lang="en-US" i="1" dirty="0" smtClean="0"/>
              <a:t>The Monuments Men </a:t>
            </a:r>
            <a:r>
              <a:rPr lang="en-US" dirty="0" smtClean="0"/>
              <a:t>y George Clooney </a:t>
            </a:r>
            <a:r>
              <a:rPr lang="en-US" dirty="0" err="1" smtClean="0"/>
              <a:t>fue</a:t>
            </a:r>
            <a:r>
              <a:rPr lang="en-US" dirty="0" smtClean="0"/>
              <a:t> actor.”  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and Ser in the Preterite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 numCol="1"/>
          <a:lstStyle/>
          <a:p>
            <a:pPr lvl="1"/>
            <a:r>
              <a:rPr lang="en-US" sz="2400" dirty="0" smtClean="0"/>
              <a:t>“El </a:t>
            </a:r>
            <a:r>
              <a:rPr lang="en-US" sz="2400" dirty="0" err="1" smtClean="0"/>
              <a:t>lunes</a:t>
            </a:r>
            <a:r>
              <a:rPr lang="en-US" sz="2400" dirty="0" smtClean="0"/>
              <a:t>, </a:t>
            </a:r>
            <a:r>
              <a:rPr lang="en-US" sz="2400" dirty="0" smtClean="0"/>
              <a:t>¿</a:t>
            </a:r>
            <a:r>
              <a:rPr lang="en-US" sz="2400" dirty="0" err="1" smtClean="0"/>
              <a:t>fuiste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i="1" dirty="0"/>
              <a:t>The Monuments Men</a:t>
            </a:r>
            <a:r>
              <a:rPr lang="en-US" sz="2400" dirty="0" smtClean="0"/>
              <a:t>?”</a:t>
            </a:r>
            <a:endParaRPr lang="en-US" sz="2400" dirty="0"/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Sí</a:t>
            </a:r>
            <a:r>
              <a:rPr lang="en-US" sz="2400" dirty="0"/>
              <a:t>, </a:t>
            </a:r>
            <a:r>
              <a:rPr lang="en-US" sz="2400" dirty="0" err="1"/>
              <a:t>Fui</a:t>
            </a:r>
            <a:r>
              <a:rPr lang="en-US" sz="2400" dirty="0"/>
              <a:t> </a:t>
            </a:r>
            <a:r>
              <a:rPr lang="en-US" sz="2400" dirty="0" smtClean="0"/>
              <a:t>a </a:t>
            </a:r>
            <a:r>
              <a:rPr lang="en-US" sz="2400" i="1" dirty="0" smtClean="0"/>
              <a:t>The Monuments Men.”  (OR “</a:t>
            </a:r>
            <a:r>
              <a:rPr lang="en-US" sz="2400" dirty="0" smtClean="0"/>
              <a:t>No, </a:t>
            </a:r>
            <a:r>
              <a:rPr lang="en-US" sz="2400" dirty="0" err="1" smtClean="0"/>
              <a:t>fui</a:t>
            </a:r>
            <a:r>
              <a:rPr lang="en-US" sz="2400" dirty="0" smtClean="0"/>
              <a:t> a </a:t>
            </a:r>
            <a:r>
              <a:rPr lang="en-US" sz="2400" i="1" dirty="0" smtClean="0"/>
              <a:t>The Lego Movie.”)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 smtClean="0">
                <a:cs typeface="Times New Roman"/>
              </a:rPr>
              <a:t>¿</a:t>
            </a:r>
            <a:r>
              <a:rPr lang="en-US" sz="2400" dirty="0" err="1" smtClean="0">
                <a:cs typeface="Times New Roman"/>
              </a:rPr>
              <a:t>Quién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fue</a:t>
            </a:r>
            <a:r>
              <a:rPr lang="en-US" sz="2400" dirty="0" smtClean="0">
                <a:cs typeface="Times New Roman"/>
              </a:rPr>
              <a:t> actor?”</a:t>
            </a:r>
          </a:p>
          <a:p>
            <a:pPr lvl="1"/>
            <a:r>
              <a:rPr lang="en-US" sz="2400" dirty="0" smtClean="0">
                <a:cs typeface="Times New Roman"/>
              </a:rPr>
              <a:t>“George Clooney </a:t>
            </a:r>
            <a:r>
              <a:rPr lang="en-US" sz="2400" dirty="0" err="1" smtClean="0">
                <a:cs typeface="Times New Roman"/>
              </a:rPr>
              <a:t>fue</a:t>
            </a:r>
            <a:r>
              <a:rPr lang="en-US" sz="2400" dirty="0" smtClean="0">
                <a:cs typeface="Times New Roman"/>
              </a:rPr>
              <a:t> actor.”</a:t>
            </a:r>
          </a:p>
          <a:p>
            <a:pPr lvl="1"/>
            <a:endParaRPr lang="en-US" sz="2400" dirty="0">
              <a:cs typeface="Times New Roman"/>
            </a:endParaRPr>
          </a:p>
          <a:p>
            <a:pPr lvl="1"/>
            <a:r>
              <a:rPr lang="en-US" sz="2400" dirty="0" smtClean="0">
                <a:cs typeface="Times New Roman"/>
              </a:rPr>
              <a:t>I write:  El </a:t>
            </a:r>
            <a:r>
              <a:rPr lang="en-US" sz="2400" dirty="0" err="1" smtClean="0">
                <a:cs typeface="Times New Roman"/>
              </a:rPr>
              <a:t>lunes</a:t>
            </a:r>
            <a:r>
              <a:rPr lang="en-US" sz="2400" dirty="0" smtClean="0">
                <a:cs typeface="Times New Roman"/>
              </a:rPr>
              <a:t>, </a:t>
            </a:r>
            <a:r>
              <a:rPr lang="en-US" sz="2400" u="sng" dirty="0" smtClean="0">
                <a:cs typeface="Times New Roman"/>
              </a:rPr>
              <a:t>Name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err="1" smtClean="0">
                <a:cs typeface="Times New Roman"/>
              </a:rPr>
              <a:t>fue</a:t>
            </a:r>
            <a:r>
              <a:rPr lang="en-US" sz="2400" dirty="0" smtClean="0">
                <a:cs typeface="Times New Roman"/>
              </a:rPr>
              <a:t> a </a:t>
            </a:r>
            <a:r>
              <a:rPr lang="en-US" sz="2400" i="1" dirty="0" smtClean="0">
                <a:cs typeface="Times New Roman"/>
              </a:rPr>
              <a:t>The Monuments Men</a:t>
            </a:r>
            <a:r>
              <a:rPr lang="en-US" sz="2400" dirty="0" smtClean="0">
                <a:cs typeface="Times New Roman"/>
              </a:rPr>
              <a:t> y George Clooney </a:t>
            </a:r>
            <a:r>
              <a:rPr lang="en-US" sz="2400" dirty="0" err="1" smtClean="0">
                <a:cs typeface="Times New Roman"/>
              </a:rPr>
              <a:t>fue</a:t>
            </a:r>
            <a:r>
              <a:rPr lang="en-US" sz="2400" dirty="0" smtClean="0">
                <a:cs typeface="Times New Roman"/>
              </a:rPr>
              <a:t> actor.</a:t>
            </a:r>
          </a:p>
          <a:p>
            <a:pPr lvl="1"/>
            <a:endParaRPr lang="en-US" sz="2400" dirty="0">
              <a:cs typeface="Times New Roman"/>
            </a:endParaRPr>
          </a:p>
          <a:p>
            <a:pPr lvl="1"/>
            <a:r>
              <a:rPr lang="en-US" sz="2400" dirty="0" smtClean="0">
                <a:cs typeface="Times New Roman"/>
              </a:rPr>
              <a:t>*****Give yourself a point every time you correctly guess to which movie your partner </a:t>
            </a:r>
            <a:r>
              <a:rPr lang="en-US" sz="2400" smtClean="0">
                <a:cs typeface="Times New Roman"/>
              </a:rPr>
              <a:t>attended</a:t>
            </a:r>
            <a:r>
              <a:rPr lang="en-US" sz="2400" smtClean="0">
                <a:cs typeface="Times New Roman"/>
              </a:rPr>
              <a:t>.  </a:t>
            </a:r>
            <a:endParaRPr lang="en-US" sz="2400" dirty="0"/>
          </a:p>
          <a:p>
            <a:pPr marL="109728" indent="0">
              <a:buNone/>
            </a:pPr>
            <a:endParaRPr lang="en-US" sz="24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0" lvl="0" indent="-256032">
              <a:spcBef>
                <a:spcPts val="400"/>
              </a:spcBef>
            </a:pPr>
            <a:r>
              <a:rPr lang="en-US" sz="2700" b="0" dirty="0" smtClean="0">
                <a:solidFill>
                  <a:prstClr val="black"/>
                </a:solidFill>
                <a:effectLst/>
              </a:rPr>
              <a:t/>
            </a:r>
            <a:br>
              <a:rPr lang="en-US" sz="2700" b="0" dirty="0" smtClean="0">
                <a:solidFill>
                  <a:prstClr val="black"/>
                </a:solidFill>
                <a:effectLst/>
              </a:rPr>
            </a:br>
            <a:r>
              <a:rPr lang="en-US" sz="2700" dirty="0" smtClean="0">
                <a:solidFill>
                  <a:prstClr val="black"/>
                </a:solidFill>
                <a:effectLst/>
                <a:latin typeface="Algerian" panose="04020705040A02060702" pitchFamily="82" charset="0"/>
              </a:rPr>
              <a:t>Today </a:t>
            </a:r>
            <a:r>
              <a:rPr lang="en-US" sz="2700" dirty="0">
                <a:solidFill>
                  <a:prstClr val="black"/>
                </a:solidFill>
                <a:effectLst/>
                <a:latin typeface="Algerian" panose="04020705040A02060702" pitchFamily="82" charset="0"/>
              </a:rPr>
              <a:t>you will be asking your partners about their movies and recording their answers.</a:t>
            </a:r>
            <a:br>
              <a:rPr lang="en-US" sz="2700" dirty="0">
                <a:solidFill>
                  <a:prstClr val="black"/>
                </a:solidFill>
                <a:effectLst/>
                <a:latin typeface="Algerian" panose="04020705040A02060702" pitchFamily="82" charset="0"/>
              </a:rPr>
            </a:br>
            <a:endParaRPr lang="en-US" sz="27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285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Preterite Review</vt:lpstr>
      <vt:lpstr>Ir and Ser in the Preterite</vt:lpstr>
      <vt:lpstr>Ir and Ser in the Preterite</vt:lpstr>
      <vt:lpstr>¡Fantástico!</vt:lpstr>
      <vt:lpstr>Ir and Ser in the Preterite</vt:lpstr>
      <vt:lpstr> Today you will be asking your partners about their movies and recording their answers.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Review</dc:title>
  <dc:creator>Beck</dc:creator>
  <cp:lastModifiedBy>Beck</cp:lastModifiedBy>
  <cp:revision>10</cp:revision>
  <dcterms:created xsi:type="dcterms:W3CDTF">2014-02-13T20:43:54Z</dcterms:created>
  <dcterms:modified xsi:type="dcterms:W3CDTF">2014-02-17T17:03:24Z</dcterms:modified>
</cp:coreProperties>
</file>